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8"/>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262" r:id="rId14"/>
    <p:sldId id="311" r:id="rId15"/>
    <p:sldId id="312" r:id="rId16"/>
    <p:sldId id="288" r:id="rId17"/>
    <p:sldId id="290" r:id="rId18"/>
    <p:sldId id="291" r:id="rId19"/>
    <p:sldId id="289" r:id="rId20"/>
    <p:sldId id="292" r:id="rId21"/>
    <p:sldId id="301" r:id="rId22"/>
    <p:sldId id="287" r:id="rId23"/>
    <p:sldId id="307" r:id="rId24"/>
    <p:sldId id="261" r:id="rId25"/>
    <p:sldId id="313" r:id="rId26"/>
    <p:sldId id="300" r:id="rId27"/>
    <p:sldId id="303" r:id="rId28"/>
    <p:sldId id="304" r:id="rId29"/>
    <p:sldId id="268" r:id="rId30"/>
    <p:sldId id="277" r:id="rId31"/>
    <p:sldId id="278" r:id="rId32"/>
    <p:sldId id="279" r:id="rId33"/>
    <p:sldId id="280" r:id="rId34"/>
    <p:sldId id="276" r:id="rId35"/>
    <p:sldId id="305" r:id="rId36"/>
    <p:sldId id="30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0"/>
    <p:restoredTop sz="53125"/>
  </p:normalViewPr>
  <p:slideViewPr>
    <p:cSldViewPr snapToGrid="0" snapToObjects="1">
      <p:cViewPr varScale="1">
        <p:scale>
          <a:sx n="49" d="100"/>
          <a:sy n="49" d="100"/>
        </p:scale>
        <p:origin x="1208" y="17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Client-Server app</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Client-Server app</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Today in my talk,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make iPod runs on iOS, as well as introduce iPad which runs on iOS as well</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introduce the secondary generation. </a:t>
            </a:r>
          </a:p>
          <a:p>
            <a:pPr marL="171450" indent="-171450">
              <a:buFontTx/>
              <a:buChar char="-"/>
            </a:pPr>
            <a:r>
              <a:rPr lang="en-US" dirty="0"/>
              <a:t>This is a huge refactoring on </a:t>
            </a:r>
            <a:r>
              <a:rPr lang="en-US" dirty="0" err="1"/>
              <a:t>iTV</a:t>
            </a:r>
            <a:endParaRPr lang="en-US" dirty="0"/>
          </a:p>
          <a:p>
            <a:pPr marL="171450" indent="-171450">
              <a:buFontTx/>
              <a:buChar char="-"/>
            </a:pPr>
            <a:r>
              <a:rPr lang="en-US" dirty="0"/>
              <a:t>The new version has a completely new design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it's iOS, Until end of 2010 Apple introduced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Apple TV will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(beside Apple TV is Android TV, Xiaomi TV, Roku TV,…), which is the second largest in the world</a:t>
            </a:r>
          </a:p>
          <a:p>
            <a:endParaRPr lang="en-US" dirty="0"/>
          </a:p>
          <a:p>
            <a:r>
              <a:rPr lang="en-US" dirty="0"/>
              <a:t>If you look at the chart, Apple TV is growing up very rapidly. TV is a better choice for a sharing group than phone. Like family time, or friends time.</a:t>
            </a:r>
          </a:p>
          <a:p>
            <a:endParaRPr lang="en-US" dirty="0"/>
          </a:p>
          <a:p>
            <a:pPr marL="171450" indent="-171450">
              <a:buFontTx/>
              <a:buChar char="-"/>
            </a:pPr>
            <a:r>
              <a:rPr lang="en-US" dirty="0"/>
              <a:t>Today I’m </a:t>
            </a:r>
            <a:r>
              <a:rPr lang="en-US" dirty="0" err="1"/>
              <a:t>gonna</a:t>
            </a:r>
            <a:r>
              <a:rPr lang="en-US" dirty="0"/>
              <a:t> talk about </a:t>
            </a:r>
            <a:r>
              <a:rPr lang="en-US" dirty="0" err="1"/>
              <a:t>tvOS</a:t>
            </a:r>
            <a:r>
              <a:rPr lang="en-US" dirty="0"/>
              <a:t> and how to implement it on scratch or in an iOS application which is already built and already working</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Look at the chart we can see the increasement is significant </a:t>
            </a:r>
          </a:p>
          <a:p>
            <a:r>
              <a:rPr lang="en-US" dirty="0"/>
              <a:t>And we can hope about the wider market will come in the soon future</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Initially, I thought Apple TV is only suitable for video streaming or for gaming app</a:t>
            </a:r>
          </a:p>
          <a:p>
            <a:r>
              <a:rPr lang="en-US" dirty="0"/>
              <a:t>- But I was wrong. There are many kind of apps on Apple TV more than that.</a:t>
            </a:r>
          </a:p>
          <a:p>
            <a:r>
              <a:rPr lang="en-US" dirty="0"/>
              <a:t>- Airbnb is a great example for this. Imagine your family, or your friend group is going for a vacation trip. Using Airbnb app on Apple TV make you more easily to discuss and pick the best place for everyone. Because we all can see the picture on TV, not like on the phone. And the big picture on TV is absolutely more attractive than the small one on the phone. It shall be the point make you book a room immediately. Compare with their rival which does not have app on TV, they are losing this huge number of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an app about Flight, Weather Forecast, Dropbox, AMAZON, TINDER</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Grubhub</a:t>
            </a:r>
            <a:endParaRPr lang="en-US" dirty="0"/>
          </a:p>
          <a:p>
            <a:r>
              <a:rPr lang="en-US" dirty="0"/>
              <a:t>- I think creativity is unlimited, if you </a:t>
            </a:r>
            <a:r>
              <a:rPr lang="en-US" dirty="0" err="1"/>
              <a:t>wanna</a:t>
            </a:r>
            <a:r>
              <a:rPr lang="en-US" dirty="0"/>
              <a:t> expand your market, and to bring the best support for your user, just think thoroughly, you shall find an idea to build an app on Apple TV for your product to gain more user, and also to gain more money.</a:t>
            </a:r>
          </a:p>
          <a:p>
            <a:r>
              <a:rPr lang="en-US" dirty="0"/>
              <a:t>- Keep in your mind that, user who willingly spend money to buy Apple TV for entertainment is very potential to pay for your service</a:t>
            </a:r>
          </a:p>
          <a:p>
            <a:r>
              <a:rPr lang="en-US" dirty="0"/>
              <a:t>- And the cost to building and </a:t>
            </a:r>
            <a:r>
              <a:rPr lang="en-US" dirty="0" err="1"/>
              <a:t>maintaing</a:t>
            </a:r>
            <a:r>
              <a:rPr lang="en-US" dirty="0"/>
              <a:t> an app on Apple TV is not much. Especially if you already have one on iOS. So right now </a:t>
            </a:r>
            <a:r>
              <a:rPr lang="en-US" dirty="0" err="1"/>
              <a:t>i</a:t>
            </a:r>
            <a:r>
              <a:rPr lang="en-US" dirty="0"/>
              <a:t> will show you how easy it is to do that</a:t>
            </a:r>
          </a:p>
          <a:p>
            <a:endParaRPr lang="en-US" dirty="0"/>
          </a:p>
          <a:p>
            <a:pPr fontAlgn="base"/>
            <a:endParaRPr lang="en-US" sz="1200" b="1" i="0" u="none" strike="noStrike" kern="1200" dirty="0">
              <a:solidFill>
                <a:schemeClr val="tx1"/>
              </a:solidFill>
              <a:effectLst/>
              <a:latin typeface="+mn-lt"/>
              <a:ea typeface="+mn-ea"/>
              <a:cs typeface="+mn-cs"/>
            </a:endParaRPr>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Apple provides 2 ways to make Apple TV app.</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The process for creating the app is similar with for creating iOS apps. You use the same techniques, same frameworks, same concepts you know when developing iOS app </a:t>
            </a:r>
            <a:r>
              <a:rPr lang="en-US" sz="1200" b="0" i="0" u="none" strike="noStrike" kern="1200" dirty="0">
                <a:solidFill>
                  <a:schemeClr val="tx1"/>
                </a:solidFill>
                <a:effectLst/>
                <a:latin typeface="+mn-lt"/>
                <a:ea typeface="+mn-ea"/>
                <a:cs typeface="+mn-cs"/>
              </a:rPr>
              <a:t>like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and Auto Layout.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will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the app. I will explain for you these 3 </a:t>
            </a:r>
            <a:r>
              <a:rPr lang="en-US" sz="1200" b="0" i="0" kern="1200" dirty="0" err="1">
                <a:solidFill>
                  <a:schemeClr val="tx1"/>
                </a:solidFill>
                <a:effectLst/>
                <a:latin typeface="+mn-lt"/>
                <a:ea typeface="+mn-ea"/>
                <a:cs typeface="+mn-cs"/>
              </a:rPr>
              <a:t>abbriviation</a:t>
            </a:r>
            <a:r>
              <a:rPr lang="en-US" sz="1200" b="0" i="0"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an example of a TVML template</a:t>
            </a:r>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It’s a framework that communicates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application</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Unlike custom app, most of the logic and the layout code in TVML app is not compiled to binary file. It stead we need put it on a server. And we define the server URL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when the app launches, it will use your provided URL to fetch TVML code and run the app base on it</a:t>
            </a: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TVML template example</a:t>
            </a:r>
          </a:p>
          <a:p>
            <a:endParaRPr lang="en-US" dirty="0"/>
          </a:p>
          <a:p>
            <a:r>
              <a:rPr lang="en-US" dirty="0"/>
              <a:t>On your left hand side is the alert view on Apple TV</a:t>
            </a:r>
          </a:p>
          <a:p>
            <a:endParaRPr lang="en-US" dirty="0"/>
          </a:p>
          <a:p>
            <a:r>
              <a:rPr lang="en-US" dirty="0"/>
              <a:t>On your right hand side is the premade template </a:t>
            </a:r>
          </a:p>
          <a:p>
            <a:endParaRPr lang="en-US" dirty="0"/>
          </a:p>
          <a:p>
            <a:r>
              <a:rPr lang="en-US" dirty="0"/>
              <a:t>Look at them side by side you can easily link the element on the template to the element on the view. like the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here is how the TVML template code look like</a:t>
            </a:r>
          </a:p>
          <a:p>
            <a:endParaRPr lang="en-US" dirty="0"/>
          </a:p>
          <a:p>
            <a:r>
              <a:rPr lang="en-US" dirty="0"/>
              <a:t>If you use XML, HTML before you will not be so strange with it</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you expect</a:t>
            </a:r>
          </a:p>
          <a:p>
            <a:endParaRPr lang="en-US" dirty="0"/>
          </a:p>
          <a:p>
            <a:r>
              <a:rPr lang="en-US" dirty="0"/>
              <a:t>Like here </a:t>
            </a:r>
            <a:r>
              <a:rPr lang="en-US" dirty="0" err="1"/>
              <a:t>i</a:t>
            </a:r>
            <a:r>
              <a:rPr lang="en-US" dirty="0"/>
              <a:t> put "Update available" for title field, </a:t>
            </a:r>
          </a:p>
          <a:p>
            <a:endParaRPr lang="en-US" dirty="0"/>
          </a:p>
          <a:p>
            <a:r>
              <a:rPr lang="en-US" dirty="0"/>
              <a:t>"Get the latest </a:t>
            </a:r>
            <a:r>
              <a:rPr lang="en-US" dirty="0" err="1"/>
              <a:t>tvOS</a:t>
            </a:r>
            <a:r>
              <a:rPr lang="en-US" dirty="0"/>
              <a:t> version" for description field, </a:t>
            </a:r>
          </a:p>
          <a:p>
            <a:endParaRPr lang="en-US" dirty="0"/>
          </a:p>
          <a:p>
            <a:r>
              <a:rPr lang="en-US" dirty="0"/>
              <a:t>and so on we will have the view on the right hand side</a:t>
            </a:r>
          </a:p>
          <a:p>
            <a:endParaRPr lang="en-US" dirty="0"/>
          </a:p>
          <a:p>
            <a:r>
              <a:rPr lang="en-US" dirty="0"/>
              <a:t>This is a very simple template. But as </a:t>
            </a:r>
            <a:r>
              <a:rPr lang="en-US" dirty="0" err="1"/>
              <a:t>i</a:t>
            </a:r>
            <a:r>
              <a:rPr lang="en-US" dirty="0"/>
              <a:t> mention above, there are dozens of the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 the complicated form like this. </a:t>
            </a:r>
          </a:p>
          <a:p>
            <a:r>
              <a:rPr lang="en-US" dirty="0"/>
              <a:t>This is a long page.</a:t>
            </a:r>
          </a:p>
          <a:p>
            <a:r>
              <a:rPr lang="en-US" dirty="0"/>
              <a:t>I slip it into 2 images to make it easier to see</a:t>
            </a:r>
          </a:p>
          <a:p>
            <a:r>
              <a:rPr lang="en-US" dirty="0"/>
              <a:t>On the left hand is the front, and the one on the right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set a lot of layout constraints, </a:t>
            </a:r>
            <a:r>
              <a:rPr lang="en-US" dirty="0" err="1"/>
              <a:t>collectionview</a:t>
            </a:r>
            <a:r>
              <a:rPr lang="en-US" dirty="0"/>
              <a:t> data source, and the shadow and blur background here you also need to handle it thoroughly</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TVML, they make a template for this, and you can just simply fill in data you </a:t>
            </a:r>
            <a:r>
              <a:rPr lang="en-US" dirty="0" err="1"/>
              <a:t>wanna</a:t>
            </a:r>
            <a:r>
              <a:rPr lang="en-US" dirty="0"/>
              <a:t> display, and TVJS it will render it for you automatically</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the template code look like</a:t>
            </a:r>
          </a:p>
          <a:p>
            <a:endParaRPr lang="en-US" dirty="0"/>
          </a:p>
          <a:p>
            <a:r>
              <a:rPr lang="en-US" dirty="0"/>
              <a:t>You can compare the layout with the diagram, and the diagram with the template code</a:t>
            </a:r>
          </a:p>
          <a:p>
            <a:endParaRPr lang="en-US" dirty="0"/>
          </a:p>
          <a:p>
            <a:r>
              <a:rPr lang="en-US" dirty="0"/>
              <a:t>Then fill in the data you </a:t>
            </a:r>
            <a:r>
              <a:rPr lang="en-US" dirty="0" err="1"/>
              <a:t>wanna</a:t>
            </a:r>
            <a:r>
              <a:rPr lang="en-US" dirty="0"/>
              <a:t> display</a:t>
            </a:r>
          </a:p>
          <a:p>
            <a:endParaRPr lang="en-US" dirty="0"/>
          </a:p>
          <a:p>
            <a:r>
              <a:rPr lang="en-US" dirty="0"/>
              <a:t>It can save you lots of time</a:t>
            </a:r>
          </a:p>
          <a:p>
            <a:endParaRPr lang="en-US" dirty="0"/>
          </a:p>
          <a:p>
            <a:r>
              <a:rPr lang="en-US" dirty="0"/>
              <a:t>And there are over 20 templates like this. You can find more on </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good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for every business we always want to make an app testable, maintainable, scalable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our experience I would recommend you to make a custom app instead.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Not all of UI has a template for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It’s hard to maintain (GDPR) by some reason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short:</a:t>
            </a:r>
          </a:p>
          <a:p>
            <a:r>
              <a:rPr lang="en-US" sz="1200" b="1" i="0" u="none" strike="noStrike" kern="1200" dirty="0">
                <a:solidFill>
                  <a:schemeClr val="tx1"/>
                </a:solidFill>
                <a:effectLst/>
                <a:latin typeface="+mn-lt"/>
                <a:ea typeface="+mn-ea"/>
                <a:cs typeface="+mn-cs"/>
              </a:rPr>
              <a:t>Make a TVML App</a:t>
            </a:r>
            <a:r>
              <a:rPr lang="en-US" sz="1200" b="0" i="0" u="none" strike="noStrike" kern="1200" dirty="0">
                <a:solidFill>
                  <a:schemeClr val="tx1"/>
                </a:solidFill>
                <a:effectLst/>
                <a:latin typeface="+mn-lt"/>
                <a:ea typeface="+mn-ea"/>
                <a:cs typeface="+mn-cs"/>
              </a:rPr>
              <a:t> if you primarily provide menus of content, especially if you already have a server set up.</a:t>
            </a:r>
          </a:p>
          <a:p>
            <a:r>
              <a:rPr lang="en-US" sz="1200" b="1" i="0" u="none" strike="noStrike" kern="1200" dirty="0">
                <a:solidFill>
                  <a:schemeClr val="tx1"/>
                </a:solidFill>
                <a:effectLst/>
                <a:latin typeface="+mn-lt"/>
                <a:ea typeface="+mn-ea"/>
                <a:cs typeface="+mn-cs"/>
              </a:rPr>
              <a:t>Make a Custom App</a:t>
            </a:r>
            <a:r>
              <a:rPr lang="en-US" sz="1200" b="0" i="0" u="none" strike="noStrike" kern="1200" dirty="0">
                <a:solidFill>
                  <a:schemeClr val="tx1"/>
                </a:solidFill>
                <a:effectLst/>
                <a:latin typeface="+mn-lt"/>
                <a:ea typeface="+mn-ea"/>
                <a:cs typeface="+mn-cs"/>
              </a:rPr>
              <a:t> if you’re aiming to provide a fully immersive experience in your app, where your users will be spending more time interacting with your interface than passively watching or listening to content.</a:t>
            </a:r>
          </a:p>
          <a:p>
            <a:endParaRPr lang="en-US" sz="1200" b="0" i="0" u="none" strike="noStrike" kern="1200" dirty="0">
              <a:solidFill>
                <a:schemeClr val="tx1"/>
              </a:solidFill>
              <a:effectLst/>
              <a:latin typeface="+mn-lt"/>
              <a:ea typeface="+mn-ea"/>
              <a:cs typeface="+mn-cs"/>
            </a:endParaRPr>
          </a:p>
          <a:p>
            <a:r>
              <a:rPr lang="en-US" dirty="0"/>
              <a:t>TVML use JS which is not the native programming language for Apple eco system</a:t>
            </a:r>
          </a:p>
          <a:p>
            <a:r>
              <a:rPr lang="en-US" dirty="0"/>
              <a:t>It will make the code is not shared with iOS app</a:t>
            </a:r>
          </a:p>
          <a:p>
            <a:endParaRPr lang="en-US" dirty="0"/>
          </a:p>
          <a:p>
            <a:r>
              <a:rPr lang="en-US" dirty="0"/>
              <a:t>And need to ramp up</a:t>
            </a:r>
          </a:p>
          <a:p>
            <a:endParaRPr lang="en-US" dirty="0"/>
          </a:p>
          <a:p>
            <a:r>
              <a:rPr lang="en-US" dirty="0"/>
              <a:t>Debug:</a:t>
            </a:r>
          </a:p>
          <a:p>
            <a:r>
              <a:rPr lang="en-US" dirty="0"/>
              <a:t>Custom App: Can use break point</a:t>
            </a:r>
          </a:p>
          <a:p>
            <a:r>
              <a:rPr lang="en-US" dirty="0"/>
              <a:t>TVML App: Don’t need recompile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just for my feeling, I am much more comfortable to work on Swift than on JavaScript</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any project, we can basically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available for all the app. We use them as the ingredient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services like API Service to communicate with server, or Payment Service, or Location Service,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control Push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device business logic to smaller layer.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display the app content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and depends on the result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aim is to build up Apple TV app with the least cost. So we will try to reuse as much as possible, and avoid to repeating the code. Look at the diagram, let’s see what can we reuse 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frameworks are available on both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for some reason, still have some frameworks only support for a particular platform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only available on iOS because so far Apple TV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add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framework which supports for iOS only because Apple TV does not use Web.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Meanwhile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is only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it has some UI elements specifically design for Apple TV. And </a:t>
            </a:r>
            <a:r>
              <a:rPr lang="en-US" sz="1200" b="0" i="0" u="none" strike="noStrike" kern="1200" dirty="0" err="1">
                <a:solidFill>
                  <a:schemeClr val="tx1"/>
                </a:solidFill>
                <a:effectLst/>
                <a:latin typeface="+mn-lt"/>
                <a:ea typeface="+mn-ea"/>
                <a:cs typeface="+mn-cs"/>
              </a:rPr>
              <a:t>TVServices</a:t>
            </a:r>
            <a:r>
              <a:rPr lang="en-US" sz="1200" b="0" i="0" u="none" strike="noStrike" kern="1200" dirty="0">
                <a:solidFill>
                  <a:schemeClr val="tx1"/>
                </a:solidFill>
                <a:effectLst/>
                <a:latin typeface="+mn-lt"/>
                <a:ea typeface="+mn-ea"/>
                <a:cs typeface="+mn-cs"/>
              </a:rPr>
              <a:t> is for some services only available on </a:t>
            </a:r>
            <a:r>
              <a:rPr lang="en-US" sz="1200" b="0" i="0" u="none" strike="noStrike" kern="1200" dirty="0" err="1">
                <a:solidFill>
                  <a:schemeClr val="tx1"/>
                </a:solidFill>
                <a:effectLst/>
                <a:latin typeface="+mn-lt"/>
                <a:ea typeface="+mn-ea"/>
                <a:cs typeface="+mn-cs"/>
              </a:rPr>
              <a:t>AppleTV</a:t>
            </a:r>
            <a:r>
              <a:rPr lang="en-US" sz="1200" b="0" i="0" u="none" strike="noStrike" kern="1200" dirty="0">
                <a:solidFill>
                  <a:schemeClr val="tx1"/>
                </a:solidFill>
                <a:effectLst/>
                <a:latin typeface="+mn-lt"/>
                <a:ea typeface="+mn-ea"/>
                <a:cs typeface="+mn-cs"/>
              </a:rPr>
              <a:t> like </a:t>
            </a:r>
            <a:r>
              <a:rPr lang="en-US" sz="1200" b="0" i="0" u="none" strike="noStrike" kern="1200" dirty="0" err="1">
                <a:solidFill>
                  <a:schemeClr val="tx1"/>
                </a:solidFill>
                <a:effectLst/>
                <a:latin typeface="+mn-lt"/>
                <a:ea typeface="+mn-ea"/>
                <a:cs typeface="+mn-cs"/>
              </a:rPr>
              <a:t>TopShelf</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libs is built on top of Core Framework. So most of them are available on both platforms.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good news is,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is also available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a lot of other well known framework, such as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We build the app by feature.</a:t>
            </a:r>
            <a:endParaRPr lang="en-US" sz="2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2200" dirty="0"/>
              <a:t>Ideally all of features which are available on both platforms would be shareable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2200" dirty="0"/>
              <a:t>Like authentication, API Service, Payment Service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most of the UI code is not reusable, unless it’s very basic. Like you create a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which will show Read More if it’s too long, and tap on it to display the whole text content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unless we split UI code and Logic code separately,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26</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 = [:</a:t>
            </a:r>
            <a:r>
              <a:rPr lang="en-US" dirty="0" err="1"/>
              <a:t>ios</a:t>
            </a:r>
            <a:r>
              <a:rPr lang="en-US" dirty="0"/>
              <a:t>, :mac, :android]</a:t>
            </a:r>
          </a:p>
          <a:p>
            <a:r>
              <a:rPr lang="en-US" dirty="0"/>
              <a:t>https://</a:t>
            </a:r>
            <a:r>
              <a:rPr lang="en-US" dirty="0" err="1"/>
              <a:t>github.com</a:t>
            </a:r>
            <a:r>
              <a:rPr lang="en-US" dirty="0"/>
              <a:t>/</a:t>
            </a:r>
            <a:r>
              <a:rPr lang="en-US" dirty="0" err="1"/>
              <a:t>fastlane</a:t>
            </a:r>
            <a:r>
              <a:rPr lang="en-US" dirty="0"/>
              <a:t>/</a:t>
            </a:r>
            <a:r>
              <a:rPr lang="en-US" dirty="0" err="1"/>
              <a:t>fastlane</a:t>
            </a:r>
            <a:r>
              <a:rPr lang="en-US" dirty="0"/>
              <a:t>/blob/master/</a:t>
            </a:r>
            <a:r>
              <a:rPr lang="en-US" dirty="0" err="1"/>
              <a:t>fastlane</a:t>
            </a:r>
            <a:r>
              <a:rPr lang="en-US" dirty="0"/>
              <a:t>/lib/</a:t>
            </a:r>
            <a:r>
              <a:rPr lang="en-US" dirty="0" err="1"/>
              <a:t>fastlane</a:t>
            </a:r>
            <a:r>
              <a:rPr lang="en-US" dirty="0"/>
              <a:t>/</a:t>
            </a:r>
            <a:r>
              <a:rPr lang="en-US" dirty="0" err="1"/>
              <a:t>supported_platforms.rb</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29</a:t>
            </a:fld>
            <a:endParaRPr lang="en-US"/>
          </a:p>
        </p:txBody>
      </p:sp>
    </p:spTree>
    <p:extLst>
      <p:ext uri="{BB962C8B-B14F-4D97-AF65-F5344CB8AC3E}">
        <p14:creationId xmlns:p14="http://schemas.microsoft.com/office/powerpoint/2010/main" val="49859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36</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 apple with a missing piece. The logo of one of the most successful company in the world.</a:t>
            </a:r>
          </a:p>
          <a:p>
            <a:pPr marL="171450" indent="-171450">
              <a:buFontTx/>
              <a:buChar char="-"/>
            </a:pPr>
            <a:r>
              <a:rPr lang="en-US" dirty="0"/>
              <a:t>Most of us here are iOS developers and I think you are be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indent="-171450">
              <a:buFontTx/>
              <a:buChar char="-"/>
            </a:pPr>
            <a:r>
              <a:rPr lang="en-US" dirty="0"/>
              <a:t>iPhone for communication and entertainment</a:t>
            </a:r>
          </a:p>
          <a:p>
            <a:pPr marL="171450" indent="-171450">
              <a:buFontTx/>
              <a:buChar char="-"/>
            </a:pPr>
            <a:r>
              <a:rPr lang="en-US" dirty="0"/>
              <a:t>We use Apple Watch for tracking our health</a:t>
            </a:r>
          </a:p>
          <a:p>
            <a:pPr marL="171450" indent="-171450">
              <a:buFontTx/>
              <a:buChar char="-"/>
            </a:pPr>
            <a:r>
              <a:rPr lang="en-US" dirty="0"/>
              <a:t>I don’t know your feeling about Apple products but I really love it. This is one of the reason make me become an iOS developer.</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Steve Job on Apple event 2007, before introducing iPhone, he said “people who are, …” and so far Apple is stilling operating with this mindset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they build a hardware device, they don’t leave it alone, but make an operation system for it which will bring the best experiment to user</a:t>
            </a:r>
          </a:p>
          <a:p>
            <a:pPr marL="171450" indent="-171450">
              <a:buFontTx/>
              <a:buChar char="-"/>
            </a:pPr>
            <a:r>
              <a:rPr lang="en-US" dirty="0"/>
              <a:t>And make it compatible with all of other devices from Apple. It is just pretty impressive. </a:t>
            </a:r>
          </a:p>
          <a:p>
            <a:pPr marL="171450" indent="-171450">
              <a:buFontTx/>
              <a:buChar char="-"/>
            </a:pPr>
            <a:r>
              <a:rPr lang="en-US" dirty="0"/>
              <a:t>Today I </a:t>
            </a:r>
            <a:r>
              <a:rPr lang="en-US" dirty="0" err="1"/>
              <a:t>wanna</a:t>
            </a:r>
            <a:r>
              <a:rPr lang="en-US" dirty="0"/>
              <a:t> talk about one of the child in Apple family, this is a hardware device, which also has it own operation system</a:t>
            </a:r>
          </a:p>
          <a:p>
            <a:pPr marL="171450" indent="-171450">
              <a:buFontTx/>
              <a:buChar char="-"/>
            </a:pPr>
            <a:r>
              <a:rPr lang="en-US" dirty="0"/>
              <a:t>This is a device looks like a mac mini, but runs on an operation system very close to iOS</a:t>
            </a:r>
          </a:p>
          <a:p>
            <a:pPr marL="171450" indent="-171450">
              <a:buFontTx/>
              <a:buChar char="-"/>
            </a:pPr>
            <a:r>
              <a:rPr lang="en-US" dirty="0"/>
              <a:t>And the device I’m mentioning is Apple TV</a:t>
            </a:r>
          </a:p>
          <a:p>
            <a:pPr marL="171450" indent="-171450">
              <a:buFontTx/>
              <a:buChar char="-"/>
            </a:pPr>
            <a:r>
              <a:rPr lang="en-US" dirty="0"/>
              <a:t>And the talk I will give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with a TV via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precisely, The square one on the left hand side is Apple TV.</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which Apple calls it Siri Remote.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They call it Siri Remote because you can use your voice to control it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yet Please give it a try. we are putting some devices on the back shelf. </a:t>
            </a:r>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Before iPhone, nothing looks like an iPhone, after iPhone, every phone looks like iPhone</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A name with a similar concept with other devices on Apple eco system</a:t>
            </a:r>
          </a:p>
          <a:p>
            <a:pPr marL="171450" indent="-171450">
              <a:buFontTx/>
              <a:buChar char="-"/>
            </a:pPr>
            <a:r>
              <a:rPr lang="en-US" sz="1200" b="0" i="0" u="none" strike="noStrike" kern="1200" dirty="0">
                <a:solidFill>
                  <a:schemeClr val="tx1"/>
                </a:solidFill>
                <a:effectLst/>
                <a:latin typeface="+mn-lt"/>
                <a:ea typeface="+mn-ea"/>
                <a:cs typeface="+mn-cs"/>
              </a:rPr>
              <a:t>I will have a hint, iPhone, iPod, iPad, … </a:t>
            </a:r>
          </a:p>
          <a:p>
            <a:pPr marL="171450" indent="-171450">
              <a:buFontTx/>
              <a:buChar char="-"/>
            </a:pPr>
            <a:r>
              <a:rPr lang="en-US" sz="1200" b="0" i="0" u="none" strike="noStrike" kern="1200" dirty="0">
                <a:solidFill>
                  <a:schemeClr val="tx1"/>
                </a:solidFill>
                <a:effectLst/>
                <a:latin typeface="+mn-lt"/>
                <a:ea typeface="+mn-ea"/>
                <a:cs typeface="+mn-cs"/>
              </a:rPr>
              <a:t>That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Mac Mini</a:t>
            </a:r>
          </a:p>
          <a:p>
            <a:pPr marL="171450" indent="-171450">
              <a:buFontTx/>
              <a:buChar char="-"/>
            </a:pPr>
            <a:r>
              <a:rPr lang="en-US" sz="1200" b="0" i="0" u="none" strike="noStrike" kern="1200" dirty="0">
                <a:solidFill>
                  <a:schemeClr val="tx1"/>
                </a:solidFill>
                <a:effectLst/>
                <a:latin typeface="+mn-lt"/>
                <a:ea typeface="+mn-ea"/>
                <a:cs typeface="+mn-cs"/>
              </a:rPr>
              <a:t>Actually it runs on MacOS X 10.3.9, so you can think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10/1/18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10/1/18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10/1/18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10/1/18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10/1/18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2558-B958-0147-81FE-209AE494CC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26D6B-FFA2-DD4A-9816-E60988BA74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410934686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with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967FF0-661E-A843-9066-CE173667D49D}"/>
              </a:ext>
            </a:extLst>
          </p:cNvPr>
          <p:cNvPicPr>
            <a:picLocks noGrp="1" noChangeAspect="1"/>
          </p:cNvPicPr>
          <p:nvPr>
            <p:ph idx="1"/>
          </p:nvPr>
        </p:nvPicPr>
        <p:blipFill>
          <a:blip r:embed="rId3"/>
          <a:stretch>
            <a:fillRect/>
          </a:stretch>
        </p:blipFill>
        <p:spPr>
          <a:xfrm>
            <a:off x="795043" y="1768617"/>
            <a:ext cx="10601913" cy="4589254"/>
          </a:xfrm>
        </p:spPr>
      </p:pic>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IT WORKS?</a:t>
            </a:r>
          </a:p>
        </p:txBody>
      </p:sp>
    </p:spTree>
    <p:extLst>
      <p:ext uri="{BB962C8B-B14F-4D97-AF65-F5344CB8AC3E}">
        <p14:creationId xmlns:p14="http://schemas.microsoft.com/office/powerpoint/2010/main" val="207093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COMPARISION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679254"/>
              </p:ext>
            </p:extLst>
          </p:nvPr>
        </p:nvGraphicFramePr>
        <p:xfrm>
          <a:off x="1122972" y="2447168"/>
          <a:ext cx="9946057" cy="3259068"/>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a:t>Cocoa framework</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Similar to native iOS</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a:t>Similar to React Native</a:t>
                      </a:r>
                    </a:p>
                  </a:txBody>
                  <a:tcPr marL="126347" marR="126347" marT="63195" marB="63195"/>
                </a:tc>
                <a:extLst>
                  <a:ext uri="{0D108BD9-81ED-4DB2-BD59-A6C34878D82A}">
                    <a16:rowId xmlns:a16="http://schemas.microsoft.com/office/drawing/2014/main" val="1227157587"/>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Hard to make, easy to maintain</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Easy to make, hard to maintain</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app</a:t>
                      </a:r>
                    </a:p>
                  </a:txBody>
                  <a:tcPr marL="126347" marR="126347" marT="63195" marB="63195"/>
                </a:tc>
                <a:tc>
                  <a:txBody>
                    <a:bodyPr/>
                    <a:lstStyle/>
                    <a:p>
                      <a:r>
                        <a:rPr lang="en-US" sz="2500" dirty="0"/>
                        <a:t>Suitable with simple template app</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C7B99F-88D7-1243-AA5A-6374E74A36CE}"/>
              </a:ext>
            </a:extLst>
          </p:cNvPr>
          <p:cNvPicPr>
            <a:picLocks noGrp="1" noChangeAspect="1"/>
          </p:cNvPicPr>
          <p:nvPr>
            <p:ph idx="1"/>
          </p:nvPr>
        </p:nvPicPr>
        <p:blipFill>
          <a:blip r:embed="rId3"/>
          <a:stretch>
            <a:fillRect/>
          </a:stretch>
        </p:blipFill>
        <p:spPr>
          <a:xfrm>
            <a:off x="345310" y="196500"/>
            <a:ext cx="4282310" cy="6509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4"/>
          <a:stretch>
            <a:fillRect/>
          </a:stretch>
        </p:blipFill>
        <p:spPr>
          <a:xfrm>
            <a:off x="6394494" y="2276272"/>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5000014" y="2789336"/>
            <a:ext cx="1906622" cy="1323439"/>
          </a:xfrm>
          <a:prstGeom prst="rect">
            <a:avLst/>
          </a:prstGeom>
          <a:noFill/>
        </p:spPr>
        <p:txBody>
          <a:bodyPr wrap="square" rtlCol="0">
            <a:spAutoFit/>
          </a:bodyPr>
          <a:lstStyle/>
          <a:p>
            <a:r>
              <a:rPr lang="en-US" sz="8000" b="1" dirty="0"/>
              <a:t>vs</a:t>
            </a:r>
          </a:p>
        </p:txBody>
      </p:sp>
    </p:spTree>
    <p:extLst>
      <p:ext uri="{BB962C8B-B14F-4D97-AF65-F5344CB8AC3E}">
        <p14:creationId xmlns:p14="http://schemas.microsoft.com/office/powerpoint/2010/main" val="395730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User Interface,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support</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a:p>
            <a:pPr marL="0" lvl="0" indent="0" algn="l" defTabSz="977900">
              <a:lnSpc>
                <a:spcPct val="90000"/>
              </a:lnSpc>
              <a:spcBef>
                <a:spcPct val="0"/>
              </a:spcBef>
              <a:spcAft>
                <a:spcPct val="35000"/>
              </a:spcAft>
              <a:buNone/>
            </a:pPr>
            <a:r>
              <a:rPr lang="en-US" sz="2200" dirty="0"/>
              <a:t>Authentication logic, Payment logic, API Service logic, </a:t>
            </a:r>
            <a:r>
              <a:rPr lang="en-US" sz="2200" dirty="0" err="1"/>
              <a:t>etc</a:t>
            </a:r>
            <a:endParaRPr lang="en-US" sz="2200" kern="1200" dirty="0"/>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dirty="0"/>
              <a:t>Notes</a:t>
            </a:r>
          </a:p>
        </p:txBody>
      </p:sp>
    </p:spTree>
    <p:extLst>
      <p:ext uri="{BB962C8B-B14F-4D97-AF65-F5344CB8AC3E}">
        <p14:creationId xmlns:p14="http://schemas.microsoft.com/office/powerpoint/2010/main" val="290128155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43F3-3CBC-574E-B370-CB5152DD35F5}"/>
              </a:ext>
            </a:extLst>
          </p:cNvPr>
          <p:cNvSpPr>
            <a:spLocks noGrp="1"/>
          </p:cNvSpPr>
          <p:nvPr>
            <p:ph type="title"/>
          </p:nvPr>
        </p:nvSpPr>
        <p:spPr/>
        <p:txBody>
          <a:bodyPr>
            <a:normAutofit/>
          </a:bodyPr>
          <a:lstStyle/>
          <a:p>
            <a:r>
              <a:rPr lang="en-US" sz="4400" dirty="0"/>
              <a:t>Fastlane</a:t>
            </a:r>
          </a:p>
        </p:txBody>
      </p:sp>
      <p:sp>
        <p:nvSpPr>
          <p:cNvPr id="3" name="Content Placeholder 2">
            <a:extLst>
              <a:ext uri="{FF2B5EF4-FFF2-40B4-BE49-F238E27FC236}">
                <a16:creationId xmlns:a16="http://schemas.microsoft.com/office/drawing/2014/main" id="{A99804A4-55D5-7844-AA06-0D5ACAD79C7C}"/>
              </a:ext>
            </a:extLst>
          </p:cNvPr>
          <p:cNvSpPr>
            <a:spLocks noGrp="1"/>
          </p:cNvSpPr>
          <p:nvPr>
            <p:ph idx="1"/>
          </p:nvPr>
        </p:nvSpPr>
        <p:spPr/>
        <p:txBody>
          <a:bodyPr>
            <a:normAutofit/>
          </a:bodyPr>
          <a:lstStyle/>
          <a:p>
            <a:r>
              <a:rPr lang="en-US" sz="4000" dirty="0"/>
              <a:t>Fastlane is not supporting </a:t>
            </a:r>
            <a:r>
              <a:rPr lang="en-US" sz="4000" dirty="0" err="1"/>
              <a:t>tvOS</a:t>
            </a:r>
            <a:r>
              <a:rPr lang="en-US" sz="4000" dirty="0"/>
              <a:t> officially </a:t>
            </a:r>
          </a:p>
          <a:p>
            <a:r>
              <a:rPr lang="en-US" sz="4000" dirty="0"/>
              <a:t>Using </a:t>
            </a:r>
            <a:r>
              <a:rPr lang="en-US" sz="4000" b="1" i="1" dirty="0"/>
              <a:t>platform </a:t>
            </a:r>
            <a:r>
              <a:rPr lang="en-US" sz="4000" b="1" i="1"/>
              <a:t>tvos</a:t>
            </a:r>
            <a:r>
              <a:rPr lang="en-US" sz="4000"/>
              <a:t> </a:t>
            </a:r>
            <a:r>
              <a:rPr lang="en-US" sz="4000" dirty="0"/>
              <a:t>to define lane</a:t>
            </a:r>
          </a:p>
        </p:txBody>
      </p:sp>
    </p:spTree>
    <p:extLst>
      <p:ext uri="{BB962C8B-B14F-4D97-AF65-F5344CB8AC3E}">
        <p14:creationId xmlns:p14="http://schemas.microsoft.com/office/powerpoint/2010/main" val="21570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13"/>
                                        </p:tgtEl>
                                      </p:cBhvr>
                                    </p:animEffect>
                                    <p:set>
                                      <p:cBhvr>
                                        <p:cTn id="31" dur="1" fill="hold">
                                          <p:stCondLst>
                                            <p:cond delay="99"/>
                                          </p:stCondLst>
                                        </p:cTn>
                                        <p:tgtEl>
                                          <p:spTgt spid="1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17"/>
                                        </p:tgtEl>
                                      </p:cBhvr>
                                    </p:animEffect>
                                    <p:set>
                                      <p:cBhvr>
                                        <p:cTn id="34" dur="1" fill="hold">
                                          <p:stCondLst>
                                            <p:cond delay="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36"/>
                                        </p:tgtEl>
                                      </p:cBhvr>
                                    </p:animEffect>
                                    <p:set>
                                      <p:cBhvr>
                                        <p:cTn id="47" dur="1" fill="hold">
                                          <p:stCondLst>
                                            <p:cond delay="99"/>
                                          </p:stCondLst>
                                        </p:cTn>
                                        <p:tgtEl>
                                          <p:spTgt spid="3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43"/>
                                        </p:tgtEl>
                                      </p:cBhvr>
                                    </p:animEffect>
                                    <p:set>
                                      <p:cBhvr>
                                        <p:cTn id="50" dur="1" fill="hold">
                                          <p:stCondLst>
                                            <p:cond delay="99"/>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650955-9229-704C-99A7-736EF0BCBFEB}"/>
              </a:ext>
            </a:extLst>
          </p:cNvPr>
          <p:cNvPicPr>
            <a:picLocks noChangeAspect="1"/>
          </p:cNvPicPr>
          <p:nvPr/>
        </p:nvPicPr>
        <p:blipFill>
          <a:blip r:embed="rId2"/>
          <a:stretch>
            <a:fillRect/>
          </a:stretch>
        </p:blipFill>
        <p:spPr>
          <a:xfrm>
            <a:off x="2621413" y="643466"/>
            <a:ext cx="6949173" cy="5571067"/>
          </a:xfrm>
          <a:prstGeom prst="rect">
            <a:avLst/>
          </a:prstGeom>
        </p:spPr>
      </p:pic>
    </p:spTree>
    <p:extLst>
      <p:ext uri="{BB962C8B-B14F-4D97-AF65-F5344CB8AC3E}">
        <p14:creationId xmlns:p14="http://schemas.microsoft.com/office/powerpoint/2010/main" val="243626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04306F-B896-5A4A-9D1B-A795F83BABBF}"/>
              </a:ext>
            </a:extLst>
          </p:cNvPr>
          <p:cNvPicPr>
            <a:picLocks noChangeAspect="1"/>
          </p:cNvPicPr>
          <p:nvPr/>
        </p:nvPicPr>
        <p:blipFill>
          <a:blip r:embed="rId2"/>
          <a:stretch>
            <a:fillRect/>
          </a:stretch>
        </p:blipFill>
        <p:spPr>
          <a:xfrm>
            <a:off x="4125236" y="643466"/>
            <a:ext cx="3941528" cy="5571067"/>
          </a:xfrm>
          <a:prstGeom prst="rect">
            <a:avLst/>
          </a:prstGeom>
        </p:spPr>
      </p:pic>
    </p:spTree>
    <p:extLst>
      <p:ext uri="{BB962C8B-B14F-4D97-AF65-F5344CB8AC3E}">
        <p14:creationId xmlns:p14="http://schemas.microsoft.com/office/powerpoint/2010/main" val="121549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5"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02083" y="4997"/>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Rectangle 23">
            <a:extLst>
              <a:ext uri="{FF2B5EF4-FFF2-40B4-BE49-F238E27FC236}">
                <a16:creationId xmlns:a16="http://schemas.microsoft.com/office/drawing/2014/main" id="{106F9B54-F305-4775-AC5C-49CFF059A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7"/>
            <a:ext cx="12192000" cy="232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21008-BE16-2442-8F02-F3F22FECFDF2}"/>
              </a:ext>
            </a:extLst>
          </p:cNvPr>
          <p:cNvSpPr>
            <a:spLocks noGrp="1"/>
          </p:cNvSpPr>
          <p:nvPr>
            <p:ph type="title"/>
          </p:nvPr>
        </p:nvSpPr>
        <p:spPr>
          <a:xfrm>
            <a:off x="659230" y="4850163"/>
            <a:ext cx="10869750" cy="1043967"/>
          </a:xfrm>
        </p:spPr>
        <p:txBody>
          <a:bodyPr vert="horz" lIns="91440" tIns="45720" rIns="91440" bIns="45720" rtlCol="0" anchor="b">
            <a:normAutofit/>
          </a:bodyPr>
          <a:lstStyle/>
          <a:p>
            <a:pPr algn="ctr"/>
            <a:r>
              <a:rPr lang="en-US" sz="6000" cap="all">
                <a:solidFill>
                  <a:schemeClr val="bg1"/>
                </a:solidFill>
              </a:rPr>
              <a:t>Run fastlane</a:t>
            </a:r>
          </a:p>
        </p:txBody>
      </p:sp>
      <p:pic>
        <p:nvPicPr>
          <p:cNvPr id="9" name="Picture 8">
            <a:extLst>
              <a:ext uri="{FF2B5EF4-FFF2-40B4-BE49-F238E27FC236}">
                <a16:creationId xmlns:a16="http://schemas.microsoft.com/office/drawing/2014/main" id="{65075780-01FC-AE46-A53C-248DA2541747}"/>
              </a:ext>
            </a:extLst>
          </p:cNvPr>
          <p:cNvPicPr>
            <a:picLocks noChangeAspect="1"/>
          </p:cNvPicPr>
          <p:nvPr/>
        </p:nvPicPr>
        <p:blipFill>
          <a:blip r:embed="rId2"/>
          <a:stretch>
            <a:fillRect/>
          </a:stretch>
        </p:blipFill>
        <p:spPr>
          <a:xfrm>
            <a:off x="1182863" y="1757921"/>
            <a:ext cx="3078999" cy="1370154"/>
          </a:xfrm>
          <a:prstGeom prst="rect">
            <a:avLst/>
          </a:prstGeom>
        </p:spPr>
      </p:pic>
      <p:pic>
        <p:nvPicPr>
          <p:cNvPr id="7" name="Content Placeholder 6">
            <a:extLst>
              <a:ext uri="{FF2B5EF4-FFF2-40B4-BE49-F238E27FC236}">
                <a16:creationId xmlns:a16="http://schemas.microsoft.com/office/drawing/2014/main" id="{CEB20334-D414-B047-BDF4-84A3B974196C}"/>
              </a:ext>
            </a:extLst>
          </p:cNvPr>
          <p:cNvPicPr>
            <a:picLocks noGrp="1" noChangeAspect="1"/>
          </p:cNvPicPr>
          <p:nvPr>
            <p:ph idx="1"/>
          </p:nvPr>
        </p:nvPicPr>
        <p:blipFill>
          <a:blip r:embed="rId3"/>
          <a:stretch>
            <a:fillRect/>
          </a:stretch>
        </p:blipFill>
        <p:spPr>
          <a:xfrm>
            <a:off x="4575233" y="1764524"/>
            <a:ext cx="3049897" cy="1357203"/>
          </a:xfrm>
          <a:prstGeom prst="rect">
            <a:avLst/>
          </a:prstGeom>
        </p:spPr>
      </p:pic>
      <p:pic>
        <p:nvPicPr>
          <p:cNvPr id="11" name="Picture 10">
            <a:extLst>
              <a:ext uri="{FF2B5EF4-FFF2-40B4-BE49-F238E27FC236}">
                <a16:creationId xmlns:a16="http://schemas.microsoft.com/office/drawing/2014/main" id="{8AC03099-C1AC-A845-A467-47A6716C89DA}"/>
              </a:ext>
            </a:extLst>
          </p:cNvPr>
          <p:cNvPicPr>
            <a:picLocks noChangeAspect="1"/>
          </p:cNvPicPr>
          <p:nvPr/>
        </p:nvPicPr>
        <p:blipFill>
          <a:blip r:embed="rId4"/>
          <a:stretch>
            <a:fillRect/>
          </a:stretch>
        </p:blipFill>
        <p:spPr>
          <a:xfrm>
            <a:off x="7938502" y="1766257"/>
            <a:ext cx="3041534" cy="1353482"/>
          </a:xfrm>
          <a:prstGeom prst="rect">
            <a:avLst/>
          </a:prstGeom>
        </p:spPr>
      </p:pic>
      <p:sp>
        <p:nvSpPr>
          <p:cNvPr id="26" name="Freeform 6">
            <a:extLst>
              <a:ext uri="{FF2B5EF4-FFF2-40B4-BE49-F238E27FC236}">
                <a16:creationId xmlns:a16="http://schemas.microsoft.com/office/drawing/2014/main" id="{22C2ECBD-87FD-4787-B177-3CC17F45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406207" y="1123793"/>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4185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9497A6-386F-A146-84C9-494B712CC4A3}"/>
              </a:ext>
            </a:extLst>
          </p:cNvPr>
          <p:cNvPicPr>
            <a:picLocks noChangeAspect="1"/>
          </p:cNvPicPr>
          <p:nvPr/>
        </p:nvPicPr>
        <p:blipFill>
          <a:blip r:embed="rId2"/>
          <a:stretch>
            <a:fillRect/>
          </a:stretch>
        </p:blipFill>
        <p:spPr>
          <a:xfrm>
            <a:off x="3366178" y="643466"/>
            <a:ext cx="5459644" cy="5571067"/>
          </a:xfrm>
          <a:prstGeom prst="rect">
            <a:avLst/>
          </a:prstGeom>
        </p:spPr>
      </p:pic>
    </p:spTree>
    <p:extLst>
      <p:ext uri="{BB962C8B-B14F-4D97-AF65-F5344CB8AC3E}">
        <p14:creationId xmlns:p14="http://schemas.microsoft.com/office/powerpoint/2010/main" val="19020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6" name="Rectangle 1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A9AAB1B-5854-ED40-A37F-1380658882E6}"/>
              </a:ext>
            </a:extLst>
          </p:cNvPr>
          <p:cNvPicPr>
            <a:picLocks noGrp="1" noChangeAspect="1"/>
          </p:cNvPicPr>
          <p:nvPr>
            <p:ph idx="1"/>
          </p:nvPr>
        </p:nvPicPr>
        <p:blipFill rotWithShape="1">
          <a:blip r:embed="rId2"/>
          <a:srcRect b="5061"/>
          <a:stretch/>
        </p:blipFill>
        <p:spPr>
          <a:xfrm>
            <a:off x="20" y="10"/>
            <a:ext cx="4966232" cy="6857990"/>
          </a:xfrm>
          <a:prstGeom prst="rect">
            <a:avLst/>
          </a:prstGeom>
        </p:spPr>
      </p:pic>
      <p:sp>
        <p:nvSpPr>
          <p:cNvPr id="1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074A570-D575-A74C-961E-60BE7575804A}"/>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Cocoa pod</a:t>
            </a:r>
          </a:p>
        </p:txBody>
      </p:sp>
    </p:spTree>
    <p:extLst>
      <p:ext uri="{BB962C8B-B14F-4D97-AF65-F5344CB8AC3E}">
        <p14:creationId xmlns:p14="http://schemas.microsoft.com/office/powerpoint/2010/main" val="198806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3544</TotalTime>
  <Words>3283</Words>
  <Application>Microsoft Macintosh PowerPoint</Application>
  <PresentationFormat>Widescreen</PresentationFormat>
  <Paragraphs>340</Paragraphs>
  <Slides>36</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tvOS app</vt:lpstr>
      <vt:lpstr>TVML</vt:lpstr>
      <vt:lpstr>HOW IT WORKS?</vt:lpstr>
      <vt:lpstr>TVML Template Example</vt:lpstr>
      <vt:lpstr>TVML Template Example</vt:lpstr>
      <vt:lpstr>TVML Template Example</vt:lpstr>
      <vt:lpstr>TVML Complicated Template</vt:lpstr>
      <vt:lpstr>PowerPoint Presentation</vt:lpstr>
      <vt:lpstr>TVML Complicated Template</vt:lpstr>
      <vt:lpstr>COMPARISION</vt:lpstr>
      <vt:lpstr>PowerPoint Presentation</vt:lpstr>
      <vt:lpstr>Developing  Custom Apple TV App On iOS Project</vt:lpstr>
      <vt:lpstr>Project structure</vt:lpstr>
      <vt:lpstr>Reusability</vt:lpstr>
      <vt:lpstr>Demo</vt:lpstr>
      <vt:lpstr>Notes</vt:lpstr>
      <vt:lpstr>Fastlane</vt:lpstr>
      <vt:lpstr>PowerPoint Presentation</vt:lpstr>
      <vt:lpstr>PowerPoint Presentation</vt:lpstr>
      <vt:lpstr>Run fastlane</vt:lpstr>
      <vt:lpstr>PowerPoint Presentation</vt:lpstr>
      <vt:lpstr>Cocoa pod</vt:lpstr>
      <vt:lpstr>Q&amp;A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51103226@stu.hcmut.edu.vn</cp:lastModifiedBy>
  <cp:revision>760</cp:revision>
  <dcterms:created xsi:type="dcterms:W3CDTF">2018-08-18T11:42:30Z</dcterms:created>
  <dcterms:modified xsi:type="dcterms:W3CDTF">2018-10-01T17:08:46Z</dcterms:modified>
</cp:coreProperties>
</file>